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42"/>
  </p:notesMasterIdLst>
  <p:sldIdLst>
    <p:sldId id="256" r:id="rId2"/>
    <p:sldId id="302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03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24" r:id="rId22"/>
    <p:sldId id="321" r:id="rId23"/>
    <p:sldId id="342" r:id="rId24"/>
    <p:sldId id="343" r:id="rId25"/>
    <p:sldId id="344" r:id="rId26"/>
    <p:sldId id="345" r:id="rId27"/>
    <p:sldId id="308" r:id="rId28"/>
    <p:sldId id="346" r:id="rId29"/>
    <p:sldId id="347" r:id="rId30"/>
    <p:sldId id="309" r:id="rId31"/>
    <p:sldId id="310" r:id="rId32"/>
    <p:sldId id="322" r:id="rId33"/>
    <p:sldId id="348" r:id="rId34"/>
    <p:sldId id="349" r:id="rId35"/>
    <p:sldId id="350" r:id="rId36"/>
    <p:sldId id="351" r:id="rId37"/>
    <p:sldId id="352" r:id="rId38"/>
    <p:sldId id="323" r:id="rId39"/>
    <p:sldId id="293" r:id="rId40"/>
    <p:sldId id="353" r:id="rId41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0651" autoAdjust="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68" y="571480"/>
            <a:ext cx="5357850" cy="310991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Коммерческая</a:t>
            </a:r>
            <a:br>
              <a:rPr lang="ru-RU" dirty="0" smtClean="0"/>
            </a:br>
            <a:r>
              <a:rPr lang="ru-RU" dirty="0" smtClean="0"/>
              <a:t>тайна</a:t>
            </a:r>
            <a:endParaRPr lang="ru-RU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   </a:t>
            </a:r>
            <a:r>
              <a:rPr lang="ru-RU" sz="2800" dirty="0" smtClean="0"/>
              <a:t>разглашение информации, составляющей коммерческую тайну, - действие или бездействие, в результате которых информация, составляющая коммерческую тайну, в любой возможной форме (устной, письменной, иной форме, в том числе с использованием технических средств) становится известной третьим лицам без согласия обладателя такой информации либо вопреки трудовому или гражданско-правовому договору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Право на отнесение информации к информации, составляющей коммерческую тайну, и способы получения такой </a:t>
            </a:r>
            <a:r>
              <a:rPr lang="ru-RU" sz="2000" dirty="0" smtClean="0"/>
              <a:t>информации</a:t>
            </a:r>
            <a:endParaRPr lang="ru-RU" sz="2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</a:t>
            </a:r>
            <a:r>
              <a:rPr lang="ru-RU" sz="2800" dirty="0" smtClean="0"/>
              <a:t> </a:t>
            </a:r>
            <a:r>
              <a:rPr lang="ru-RU" sz="2800" dirty="0" smtClean="0"/>
              <a:t>Информация, самостоятельно полученная лицом при осуществлении исследований, систематических наблюдений или иной деятельности, считается полученной законным способом несмотря на то, что содержание указанной информации может совпадать с содержанием информации, составляющей коммерческую тайну, обладателем которой является другое </a:t>
            </a:r>
            <a:r>
              <a:rPr lang="ru-RU" sz="2800" dirty="0" smtClean="0"/>
              <a:t>лицо</a:t>
            </a: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Право на отнесение информации к информации, составляющей коммерческую тайну, и способы получения такой </a:t>
            </a:r>
            <a:r>
              <a:rPr lang="ru-RU" sz="2000" dirty="0" smtClean="0"/>
              <a:t>информации</a:t>
            </a:r>
            <a:endParaRPr lang="ru-RU" sz="2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</a:t>
            </a:r>
            <a:r>
              <a:rPr lang="ru-RU" sz="2800" dirty="0" smtClean="0"/>
              <a:t> </a:t>
            </a:r>
            <a:r>
              <a:rPr lang="ru-RU" sz="2800" dirty="0" smtClean="0"/>
              <a:t>Информация, составляющая коммерческую тайну, полученная от ее обладателя на основании договора или другом законном основании, считается полученной законным способом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Право на отнесение информации к информации, составляющей коммерческую тайну, и способы получения такой </a:t>
            </a:r>
            <a:r>
              <a:rPr lang="ru-RU" sz="2000" dirty="0" smtClean="0"/>
              <a:t>информации</a:t>
            </a:r>
            <a:endParaRPr lang="ru-RU" sz="2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Информация</a:t>
            </a:r>
            <a:r>
              <a:rPr lang="ru-RU" sz="2000" dirty="0" smtClean="0"/>
              <a:t>, составляющая коммерческую тайну, обладателем которой является другое лицо, считается полученной незаконно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если ее получение осуществлялось с умышленным преодолением принятых обладателем информации, составляющей коммерческую тайну, мер по охране конфиденциальности этой информации, </a:t>
            </a:r>
            <a:endParaRPr lang="ru-RU" sz="2000" dirty="0" smtClean="0"/>
          </a:p>
          <a:p>
            <a:r>
              <a:rPr lang="ru-RU" sz="2000" dirty="0" smtClean="0"/>
              <a:t>а </a:t>
            </a:r>
            <a:r>
              <a:rPr lang="ru-RU" sz="2000" dirty="0" smtClean="0"/>
              <a:t>также если получающее эту информацию лицо знало или имело достаточные основания полагать, что эта информация составляет коммерческую тайну, обладателем которой является другое лицо, и что осуществляющее передачу этой информации лицо не имеет на передачу этой информации законного основания</a:t>
            </a:r>
            <a:endParaRPr lang="ru-RU" sz="28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r>
              <a:rPr lang="ru-RU" sz="3200" dirty="0" smtClean="0"/>
              <a:t>1) </a:t>
            </a:r>
            <a:r>
              <a:rPr lang="ru-RU" sz="3200" dirty="0" smtClean="0"/>
              <a:t>факт </a:t>
            </a:r>
            <a:r>
              <a:rPr lang="ru-RU" sz="3200" dirty="0" smtClean="0"/>
              <a:t>внесения записей о юридических лицах и об индивидуальных предпринимателях в соответствующие государственные реестры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2) </a:t>
            </a:r>
            <a:r>
              <a:rPr lang="ru-RU" sz="3200" dirty="0" smtClean="0"/>
              <a:t>предпринимательской </a:t>
            </a:r>
            <a:r>
              <a:rPr lang="ru-RU" sz="3200" dirty="0" smtClean="0"/>
              <a:t>деятельности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3</a:t>
            </a:r>
            <a:r>
              <a:rPr lang="ru-RU" sz="3200" dirty="0" smtClean="0"/>
              <a:t>) о составе имущества государственного или муниципального унитарного предприятия, государственного учреждения и об использовании ими средств соответствующих бюджетов</a:t>
            </a:r>
            <a:r>
              <a:rPr lang="ru-RU" sz="3200" dirty="0" smtClean="0"/>
              <a:t>;</a:t>
            </a:r>
            <a:endParaRPr lang="ru-RU" sz="32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r>
              <a:rPr lang="ru-RU" sz="2800" dirty="0" smtClean="0"/>
              <a:t>4</a:t>
            </a:r>
            <a:r>
              <a:rPr lang="ru-RU" sz="2800" dirty="0" smtClean="0"/>
              <a:t>) о загрязнении окружающей среды, состоянии противопожарной безопасности, санитарно-эпидемиологической и радиационной обстановке, безопасности пищевых продуктов и других факторах, оказывающих негативное воздействие на обеспечение безопасного функционирования производственных объектов, безопасности каждого гражданина и безопасности населения в целом;</a:t>
            </a:r>
          </a:p>
          <a:p>
            <a:endParaRPr lang="ru-RU" sz="32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r>
              <a:rPr lang="ru-RU" sz="3200" dirty="0" smtClean="0"/>
              <a:t> 5</a:t>
            </a:r>
            <a:r>
              <a:rPr lang="ru-RU" sz="3200" dirty="0" smtClean="0"/>
              <a:t>) о численности, о составе работников, о системе оплаты труда, об условиях труда, в том числе об охране труда, о показателях производственного травматизма и профессиональной заболеваемости, и о наличии свободных рабочих мест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6) о задолженности работодателей по выплате заработной платы и по иным социальным выплатам</a:t>
            </a:r>
            <a:r>
              <a:rPr lang="ru-RU" sz="3200" dirty="0" smtClean="0"/>
              <a:t>;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r>
              <a:rPr lang="ru-RU" sz="3200" dirty="0" smtClean="0"/>
              <a:t>7</a:t>
            </a:r>
            <a:r>
              <a:rPr lang="ru-RU" sz="3200" dirty="0" smtClean="0"/>
              <a:t>) о нарушениях законодательства Российской Федерации и фактах привлечения к ответственности за совершение этих нарушений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8) об условиях конкурсов или аукционов по приватизации объектов государственной или муниципальной собственности;</a:t>
            </a:r>
          </a:p>
          <a:p>
            <a:endParaRPr lang="ru-RU" sz="32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9</a:t>
            </a:r>
            <a:r>
              <a:rPr lang="ru-RU" sz="3200" dirty="0" smtClean="0"/>
              <a:t>) о размерах и структуре доходов некоммерческих организаций, о размерах и составе их имущества, об их расходах, о численности и об оплате труда их работников, об использовании безвозмездного труда граждан в деятельности некоммерческой организации</a:t>
            </a:r>
            <a:r>
              <a:rPr lang="ru-RU" sz="3200" dirty="0" smtClean="0"/>
              <a:t>;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Законодательный документ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  </a:t>
            </a:r>
            <a:r>
              <a:rPr lang="ru-RU" sz="3200" b="1" dirty="0" smtClean="0"/>
              <a:t>Федеральный закон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Российской Федерации </a:t>
            </a:r>
            <a:br>
              <a:rPr lang="ru-RU" sz="3200" b="1" dirty="0" smtClean="0"/>
            </a:br>
            <a:r>
              <a:rPr lang="ru-RU" sz="3200" b="1" dirty="0" smtClean="0"/>
              <a:t>«О </a:t>
            </a:r>
            <a:r>
              <a:rPr lang="ru-RU" sz="3200" b="1" dirty="0" smtClean="0"/>
              <a:t>коммерческой </a:t>
            </a:r>
            <a:r>
              <a:rPr lang="ru-RU" sz="3200" b="1" dirty="0" smtClean="0"/>
              <a:t>тайне»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1800" b="1" dirty="0" smtClean="0"/>
              <a:t>N 98-ФЗ от 29 июля 2004 г. 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Опубликовано 5 августа 2004 г.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Принят Государственной Думой 9 июля 2004 года</a:t>
            </a: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Одобрен Советом Федерации 15 июля 2004 года</a:t>
            </a:r>
            <a:endParaRPr lang="ru-RU" sz="18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Сведения </a:t>
            </a:r>
            <a:r>
              <a:rPr lang="ru-RU" sz="3600" dirty="0" smtClean="0"/>
              <a:t>не </a:t>
            </a:r>
            <a:r>
              <a:rPr lang="ru-RU" sz="3600" dirty="0" smtClean="0"/>
              <a:t>составляющие </a:t>
            </a:r>
            <a:r>
              <a:rPr lang="ru-RU" sz="3600" dirty="0" smtClean="0"/>
              <a:t>коммерческую тайну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10</a:t>
            </a:r>
            <a:r>
              <a:rPr lang="ru-RU" sz="3200" dirty="0" smtClean="0"/>
              <a:t>) о перечне лиц, имеющих право действовать без доверенности от имени юридического лица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11) обязательность раскрытия которых или недопустимость ограничения доступа к которым установлена иными федеральными законами.</a:t>
            </a:r>
            <a:endParaRPr lang="ru-RU" sz="32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Предоставление информации, составляющей коммерческую тайну</a:t>
            </a:r>
            <a:endParaRPr lang="ru-RU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по мотивированному требованию органа государственной власти, иного государственного органа, органа местного самоуправления предоставляет им на безвозмездной основе информацию, составляющую коммерческую тайну.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3200" dirty="0" smtClean="0"/>
          </a:p>
          <a:p>
            <a:r>
              <a:rPr lang="ru-RU" sz="1800" dirty="0" smtClean="0"/>
              <a:t>гриф "Коммерческая тайна" с указанием ее обладателя (для юридических лиц - полное наименование и место нахождения, для индивидуальных предпринимателей - фамилия, имя, отчество гражданина, являющегося индивидуальным предпринимателем, и место жительства).</a:t>
            </a:r>
            <a:endParaRPr lang="ru-RU" sz="18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Права обладателя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r>
              <a:rPr lang="ru-RU" sz="3200" dirty="0" smtClean="0"/>
              <a:t>1) устанавливать, изменять и отменять в письменной форме режим коммерческой тайны в соответствии с настоящим Федеральным законом и гражданско-правовым договором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2) использовать информацию, составляющую коммерческую тайну, для собственных нужд в порядке, не противоречащем законодательству Российской </a:t>
            </a:r>
            <a:r>
              <a:rPr lang="ru-RU" sz="3200" dirty="0" smtClean="0"/>
              <a:t>Федерации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Права обладателя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r>
              <a:rPr lang="ru-RU" sz="3200" dirty="0" smtClean="0"/>
              <a:t>3</a:t>
            </a:r>
            <a:r>
              <a:rPr lang="ru-RU" sz="3200" dirty="0" smtClean="0"/>
              <a:t>) разрешать или запрещать доступ к информации, составляющей </a:t>
            </a:r>
            <a:r>
              <a:rPr lang="ru-RU" sz="3200" dirty="0" err="1" smtClean="0"/>
              <a:t>комме-рческую</a:t>
            </a:r>
            <a:r>
              <a:rPr lang="ru-RU" sz="3200" dirty="0" smtClean="0"/>
              <a:t> </a:t>
            </a:r>
            <a:r>
              <a:rPr lang="ru-RU" sz="3200" dirty="0" smtClean="0"/>
              <a:t>тайну, определять порядок и условия доступа к этой информации;</a:t>
            </a:r>
          </a:p>
          <a:p>
            <a:r>
              <a:rPr lang="ru-RU" sz="3200" dirty="0" smtClean="0"/>
              <a:t>4) вводить в гражданский оборот информацию, составляющую </a:t>
            </a:r>
            <a:r>
              <a:rPr lang="ru-RU" sz="3200" dirty="0" err="1" smtClean="0"/>
              <a:t>коммер-ческую</a:t>
            </a:r>
            <a:r>
              <a:rPr lang="ru-RU" sz="3200" dirty="0" smtClean="0"/>
              <a:t> </a:t>
            </a:r>
            <a:r>
              <a:rPr lang="ru-RU" sz="3200" dirty="0" smtClean="0"/>
              <a:t>тайну, на основании </a:t>
            </a:r>
            <a:r>
              <a:rPr lang="ru-RU" sz="3200" dirty="0" err="1" smtClean="0"/>
              <a:t>догово-ров</a:t>
            </a:r>
            <a:r>
              <a:rPr lang="ru-RU" sz="3200" dirty="0" smtClean="0"/>
              <a:t>, предусматривающих включение в них условий об охране </a:t>
            </a:r>
            <a:r>
              <a:rPr lang="ru-RU" sz="3200" dirty="0" err="1" smtClean="0"/>
              <a:t>конфиден-циальности</a:t>
            </a:r>
            <a:r>
              <a:rPr lang="ru-RU" sz="3200" dirty="0" smtClean="0"/>
              <a:t> </a:t>
            </a:r>
            <a:r>
              <a:rPr lang="ru-RU" sz="3200" dirty="0" smtClean="0"/>
              <a:t>этой информации</a:t>
            </a:r>
            <a:r>
              <a:rPr lang="ru-RU" sz="3200" dirty="0" smtClean="0"/>
              <a:t>;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Права обладателя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r>
              <a:rPr lang="ru-RU" sz="3200" dirty="0" smtClean="0"/>
              <a:t>5</a:t>
            </a:r>
            <a:r>
              <a:rPr lang="ru-RU" sz="3200" dirty="0" smtClean="0"/>
              <a:t>) требовать от юридических и физических лиц, получивших доступ к информации, составляющей коммерческую тайну, органов государственной власти, иных государственных органов, органов местного самоуправления, которым предоставлена информация, составляющая коммерческую тайну, соблюдения обязанностей по охране ее конфиденциальности;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Права обладателя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6</a:t>
            </a:r>
            <a:r>
              <a:rPr lang="ru-RU" sz="3200" dirty="0" smtClean="0"/>
              <a:t>) требовать от лиц, получивших доступ к информации, составляющей коммерческую тайну, в результате действий, осуществленных случайно или по ошибке, охраны конфиденциальности этой информации;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Права обладателя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7</a:t>
            </a:r>
            <a:r>
              <a:rPr lang="ru-RU" sz="3200" dirty="0" smtClean="0"/>
              <a:t>) защищать в установленном законом порядке свои права в случае разглашения, незаконного получения или незаконного использования третьими лицами информации, составляющей коммерческую тайну, в том числе требовать возмещения убытков, причиненных в связи с нарушением его </a:t>
            </a:r>
            <a:r>
              <a:rPr lang="ru-RU" sz="3200" dirty="0" smtClean="0"/>
              <a:t>прав.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Охрана конфиденциальности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1) определение перечня информации, составляющей коммерческую тайну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2</a:t>
            </a:r>
            <a:r>
              <a:rPr lang="ru-RU" sz="2800" dirty="0" smtClean="0"/>
              <a:t>) ограничение доступа к информации, составляющей коммерческую тайну, путем установления порядка обращения с этой информацией и контроля за соблюдением такого порядка;</a:t>
            </a:r>
          </a:p>
          <a:p>
            <a:r>
              <a:rPr lang="ru-RU" sz="2800" dirty="0" smtClean="0"/>
              <a:t>3) учет лиц, получивших доступ к </a:t>
            </a:r>
            <a:r>
              <a:rPr lang="ru-RU" sz="2800" dirty="0" err="1" smtClean="0"/>
              <a:t>инфор-мации</a:t>
            </a:r>
            <a:r>
              <a:rPr lang="ru-RU" sz="2800" dirty="0" smtClean="0"/>
              <a:t>, составляющей коммерческую тайну, и (или) лиц, которым такая информация была предоставлена или передана</a:t>
            </a:r>
            <a:r>
              <a:rPr lang="ru-RU" sz="2800" dirty="0" smtClean="0"/>
              <a:t>;</a:t>
            </a:r>
            <a:endParaRPr lang="ru-RU" sz="28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Охрана конфиденциальности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4</a:t>
            </a:r>
            <a:r>
              <a:rPr lang="ru-RU" sz="2800" dirty="0" smtClean="0"/>
              <a:t>) регулирование отношений по использованию информации, составляющей коммерческую тайну, работниками на основании трудовых договоров и контрагентами на основании гражданско-правовых договоров;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Охрана конфиденциальности информации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5</a:t>
            </a:r>
            <a:r>
              <a:rPr lang="ru-RU" sz="2800" dirty="0" smtClean="0"/>
              <a:t>) нанесение на материальные носители (документы), содержащие информацию, составляющую коммерческую тайну, грифа "Коммерческая тайна" с указанием обладателя этой информации (для юридических лиц - полное наименование и место нахождения, для индивидуальных предпринимателей - фамилия, имя, отчество гражданина, являющегося индивидуальным предпринимателем, и место жительства</a:t>
            </a:r>
            <a:r>
              <a:rPr lang="ru-RU" sz="2800" dirty="0" smtClean="0"/>
              <a:t>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   коммерческая </a:t>
            </a:r>
            <a:r>
              <a:rPr lang="ru-RU" sz="3200" dirty="0" smtClean="0"/>
              <a:t>тайна - конфиденциальность информации, позволяющая ее обладателю при существующих или возможных обстоятельствах увеличить доходы, избежать неоправданных расходов, сохранить положение на рынке товаров, работ, услуг или получить иную коммерческую </a:t>
            </a:r>
            <a:r>
              <a:rPr lang="ru-RU" sz="3200" dirty="0" smtClean="0"/>
              <a:t>выгоду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Интересы общества в информационной сфере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   Интересы общества в информационной сфере заключаются в обеспечении интересов личности в этой сфере, упрочении демократии, создании правового социального государства, достижении и поддержании общественного согласия, в духовном обновлении России.    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Меры по охране конфиденциальности </a:t>
            </a:r>
            <a:r>
              <a:rPr lang="ru-RU" sz="3200" dirty="0" smtClean="0"/>
              <a:t>информации</a:t>
            </a:r>
            <a:endParaRPr lang="ru-RU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  </a:t>
            </a:r>
            <a:r>
              <a:rPr lang="ru-RU" sz="2400" dirty="0" smtClean="0"/>
              <a:t>1) исключается доступ к информации, составляющей коммерческую тайну, любых лиц без согласия ее обладателя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r>
              <a:rPr lang="ru-RU" sz="2400" dirty="0" smtClean="0"/>
              <a:t>      2</a:t>
            </a:r>
            <a:r>
              <a:rPr lang="ru-RU" sz="2400" dirty="0" smtClean="0"/>
              <a:t>) обеспечивается возможность использования информации, составляющей коммерческую тайну, работниками и передачи ее контрагентам без нарушения режима коммерческой тайны.</a:t>
            </a:r>
            <a:endParaRPr lang="ru-RU" sz="24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Охрана конфиденциальности информации в рамках трудовых отношений</a:t>
            </a:r>
            <a:endParaRPr lang="ru-RU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r>
              <a:rPr lang="ru-RU" sz="3200" dirty="0" smtClean="0"/>
              <a:t>      </a:t>
            </a:r>
            <a:r>
              <a:rPr lang="ru-RU" sz="3200" dirty="0" smtClean="0"/>
              <a:t>работодатель </a:t>
            </a:r>
            <a:r>
              <a:rPr lang="ru-RU" sz="3200" dirty="0" smtClean="0"/>
              <a:t>обязан</a:t>
            </a:r>
          </a:p>
          <a:p>
            <a:r>
              <a:rPr lang="ru-RU" sz="3200" dirty="0" smtClean="0"/>
              <a:t> 1</a:t>
            </a:r>
            <a:r>
              <a:rPr lang="ru-RU" sz="3200" dirty="0" smtClean="0"/>
              <a:t>) </a:t>
            </a:r>
            <a:r>
              <a:rPr lang="ru-RU" sz="3200" dirty="0" smtClean="0"/>
              <a:t>ознакомить под расписку </a:t>
            </a:r>
            <a:r>
              <a:rPr lang="ru-RU" sz="3200" dirty="0" err="1" smtClean="0"/>
              <a:t>работ-ника</a:t>
            </a:r>
            <a:r>
              <a:rPr lang="ru-RU" sz="3200" dirty="0" smtClean="0"/>
              <a:t>, доступ которого к информации, составляющей коммерческую тайну, необходим для выполнения им своих трудовых обязанностей, с перечнем информации, составляющей </a:t>
            </a:r>
            <a:r>
              <a:rPr lang="ru-RU" sz="3200" dirty="0" err="1" smtClean="0"/>
              <a:t>коммер-ческую</a:t>
            </a:r>
            <a:r>
              <a:rPr lang="ru-RU" sz="3200" dirty="0" smtClean="0"/>
              <a:t> </a:t>
            </a:r>
            <a:r>
              <a:rPr lang="ru-RU" sz="3200" dirty="0" smtClean="0"/>
              <a:t>тайну, обладателями которой является работодатель и его </a:t>
            </a:r>
            <a:r>
              <a:rPr lang="ru-RU" sz="3200" dirty="0" err="1" smtClean="0"/>
              <a:t>контра-генты</a:t>
            </a:r>
            <a:r>
              <a:rPr lang="ru-RU" sz="3200" dirty="0" smtClean="0"/>
              <a:t>;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Охрана конфиденциальности информации в рамках трудовых отношений</a:t>
            </a:r>
            <a:endParaRPr lang="ru-RU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r>
              <a:rPr lang="ru-RU" sz="3200" dirty="0" smtClean="0"/>
              <a:t>      </a:t>
            </a:r>
            <a:r>
              <a:rPr lang="ru-RU" sz="3200" dirty="0" smtClean="0"/>
              <a:t>работодатель </a:t>
            </a:r>
            <a:r>
              <a:rPr lang="ru-RU" sz="3200" dirty="0" smtClean="0"/>
              <a:t>обязан</a:t>
            </a:r>
          </a:p>
          <a:p>
            <a:r>
              <a:rPr lang="ru-RU" sz="3200" dirty="0" smtClean="0"/>
              <a:t>2</a:t>
            </a:r>
            <a:r>
              <a:rPr lang="ru-RU" sz="3200" dirty="0" smtClean="0"/>
              <a:t>) ознакомить под расписку работника с установленным работодателем режимом коммерческой тайны и с мерами ответственности за его нарушение;</a:t>
            </a:r>
          </a:p>
          <a:p>
            <a:r>
              <a:rPr lang="ru-RU" sz="3200" dirty="0" smtClean="0"/>
              <a:t>3) создать работнику необходимые условия для соблюдения им установленного работодателем режима коммерческой тайны</a:t>
            </a:r>
            <a:r>
              <a:rPr lang="ru-RU" sz="3200" dirty="0" smtClean="0"/>
              <a:t>.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Охрана конфиденциальности информации в рамках трудовых отношений</a:t>
            </a:r>
            <a:endParaRPr lang="ru-RU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   </a:t>
            </a:r>
            <a:r>
              <a:rPr lang="ru-RU" sz="3200" dirty="0" smtClean="0"/>
              <a:t>работник обязан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1) выполнять установленный работодателем режим коммерческой тайны;</a:t>
            </a:r>
          </a:p>
          <a:p>
            <a:r>
              <a:rPr lang="ru-RU" sz="3200" dirty="0" smtClean="0"/>
              <a:t>2) не разглашать информацию, составляющую коммерческую тайну, обладателями которой являются работодатель и его контрагенты, и без их согласия не использовать эту информацию в личных целях</a:t>
            </a:r>
            <a:r>
              <a:rPr lang="ru-RU" sz="3200" dirty="0" smtClean="0"/>
              <a:t>;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Охрана конфиденциальности информации в рамках трудовых отношений</a:t>
            </a:r>
            <a:endParaRPr lang="ru-RU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  </a:t>
            </a:r>
            <a:r>
              <a:rPr lang="ru-RU" sz="3200" dirty="0" smtClean="0"/>
              <a:t>работник обязан</a:t>
            </a:r>
            <a:r>
              <a:rPr lang="ru-RU" sz="3200" dirty="0" smtClean="0"/>
              <a:t>:</a:t>
            </a:r>
          </a:p>
          <a:p>
            <a:r>
              <a:rPr lang="ru-RU" sz="2800" dirty="0" smtClean="0"/>
              <a:t>3</a:t>
            </a:r>
            <a:r>
              <a:rPr lang="ru-RU" sz="2800" dirty="0" smtClean="0"/>
              <a:t>) не разглашать информацию, </a:t>
            </a:r>
            <a:r>
              <a:rPr lang="ru-RU" sz="2800" dirty="0" err="1" smtClean="0"/>
              <a:t>составляю-щую</a:t>
            </a:r>
            <a:r>
              <a:rPr lang="ru-RU" sz="2800" dirty="0" smtClean="0"/>
              <a:t> </a:t>
            </a:r>
            <a:r>
              <a:rPr lang="ru-RU" sz="2800" dirty="0" smtClean="0"/>
              <a:t>коммерческую тайну, обладателями которой являются работодатель и его </a:t>
            </a:r>
            <a:r>
              <a:rPr lang="ru-RU" sz="2800" dirty="0" err="1" smtClean="0"/>
              <a:t>конт-рагенты</a:t>
            </a:r>
            <a:r>
              <a:rPr lang="ru-RU" sz="2800" dirty="0" smtClean="0"/>
              <a:t>, после прекращения трудового </a:t>
            </a:r>
            <a:r>
              <a:rPr lang="ru-RU" sz="2800" dirty="0" smtClean="0"/>
              <a:t>договора </a:t>
            </a:r>
            <a:r>
              <a:rPr lang="ru-RU" sz="2800" dirty="0" smtClean="0"/>
              <a:t>в течение срока, </a:t>
            </a:r>
            <a:r>
              <a:rPr lang="ru-RU" sz="2800" dirty="0" err="1" smtClean="0"/>
              <a:t>предусмотрен-ного</a:t>
            </a:r>
            <a:r>
              <a:rPr lang="ru-RU" sz="2800" dirty="0" smtClean="0"/>
              <a:t> </a:t>
            </a:r>
            <a:r>
              <a:rPr lang="ru-RU" sz="2800" dirty="0" smtClean="0"/>
              <a:t>соглашением между работником и работодателем, заключенным в период срока действия трудового договора, или в течение трех лет после прекращения </a:t>
            </a:r>
            <a:r>
              <a:rPr lang="ru-RU" sz="2800" dirty="0" err="1" smtClean="0"/>
              <a:t>трудо-вого</a:t>
            </a:r>
            <a:r>
              <a:rPr lang="ru-RU" sz="2800" dirty="0" smtClean="0"/>
              <a:t> </a:t>
            </a:r>
            <a:r>
              <a:rPr lang="ru-RU" sz="2800" dirty="0" smtClean="0"/>
              <a:t>договора, если указанное соглашение не заключалось;</a:t>
            </a:r>
          </a:p>
          <a:p>
            <a:r>
              <a:rPr lang="ru-RU" sz="3200" dirty="0" smtClean="0"/>
              <a:t>4) возместить причиненный работодателю ущерб, если работник виновен в разглашении информации, составляющей коммерческую тайну, ставшей ему известной в связи с исполнением им трудовых обязанностей;</a:t>
            </a:r>
          </a:p>
          <a:p>
            <a:r>
              <a:rPr lang="ru-RU" sz="3200" dirty="0" smtClean="0"/>
              <a:t>5) передать работодателю при прекращении или расторжении трудового договора имеющиеся в пользовании работника материальные носители информации, содержащие информацию, составляющую коммерческую тайну.</a:t>
            </a:r>
          </a:p>
          <a:p>
            <a:endParaRPr lang="ru-RU" sz="32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Охрана конфиденциальности информации в рамках трудовых отношений</a:t>
            </a:r>
            <a:endParaRPr lang="ru-RU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  </a:t>
            </a:r>
            <a:r>
              <a:rPr lang="ru-RU" sz="3200" dirty="0" smtClean="0"/>
              <a:t>работник обязан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4</a:t>
            </a:r>
            <a:r>
              <a:rPr lang="ru-RU" sz="3200" dirty="0" smtClean="0"/>
              <a:t>) возместить причиненный работодателю ущерб, если работник виновен в разглашении информации, составляющей коммерческую тайну, ставшей ему известной в связи с исполнением им трудовых обязанностей</a:t>
            </a:r>
            <a:r>
              <a:rPr lang="ru-RU" sz="3200" dirty="0" smtClean="0"/>
              <a:t>;</a:t>
            </a:r>
            <a:endParaRPr lang="ru-RU" sz="3200" dirty="0" smtClean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Охрана конфиденциальности информации в рамках трудовых отношений</a:t>
            </a:r>
            <a:endParaRPr lang="ru-RU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  </a:t>
            </a:r>
            <a:r>
              <a:rPr lang="ru-RU" sz="3200" dirty="0" smtClean="0"/>
              <a:t>работник обязан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5</a:t>
            </a:r>
            <a:r>
              <a:rPr lang="ru-RU" sz="3200" dirty="0" smtClean="0"/>
              <a:t>) передать работодателю при прекращении или расторжении трудового договора имеющиеся в пользовании работника материальные носители информации, содержащие информацию, составляющую коммерческую тайну.</a:t>
            </a:r>
          </a:p>
          <a:p>
            <a:endParaRPr lang="ru-RU" sz="3200" dirty="0"/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Охран конфиденциальности </a:t>
            </a:r>
            <a:r>
              <a:rPr lang="ru-RU" dirty="0" smtClean="0"/>
              <a:t>информации при ее предоставлении</a:t>
            </a:r>
            <a:endParaRPr lang="ru-RU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Органы </a:t>
            </a:r>
            <a:r>
              <a:rPr lang="ru-RU" dirty="0" smtClean="0"/>
              <a:t>государственной власти, иные государственные органы, органы местного </a:t>
            </a:r>
            <a:r>
              <a:rPr lang="ru-RU" dirty="0" smtClean="0"/>
              <a:t>самоуправления</a:t>
            </a:r>
          </a:p>
          <a:p>
            <a:endParaRPr lang="ru-RU" dirty="0" smtClean="0"/>
          </a:p>
          <a:p>
            <a:r>
              <a:rPr lang="ru-RU" dirty="0" smtClean="0"/>
              <a:t>Должностные </a:t>
            </a:r>
            <a:r>
              <a:rPr lang="ru-RU" dirty="0" smtClean="0"/>
              <a:t>лица органов государственной власти, иных государственных органов, органов местного самоуправления,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нарушения конфиденциальности </a:t>
            </a:r>
            <a:r>
              <a:rPr lang="ru-RU" dirty="0" smtClean="0"/>
              <a:t>информации должностными </a:t>
            </a:r>
            <a:r>
              <a:rPr lang="ru-RU" dirty="0" smtClean="0"/>
              <a:t>лицами</a:t>
            </a:r>
            <a:endParaRPr lang="ru-RU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61A9-2578-4582-A247-81DA37C2828D}" type="slidenum">
              <a:rPr lang="ru-RU" smtClean="0"/>
              <a:pPr/>
              <a:t>38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Ответственность за нарушение настоящего Федерального закона</a:t>
            </a:r>
            <a:endParaRPr lang="ru-RU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ответственность в соответствии с </a:t>
            </a:r>
            <a:r>
              <a:rPr lang="ru-RU" sz="3200" dirty="0" smtClean="0"/>
              <a:t>законодательством РФ : </a:t>
            </a:r>
          </a:p>
          <a:p>
            <a:endParaRPr lang="ru-RU" sz="3200" dirty="0" smtClean="0"/>
          </a:p>
          <a:p>
            <a:r>
              <a:rPr lang="ru-RU" sz="3200" dirty="0" smtClean="0"/>
              <a:t>Дисциплинарную</a:t>
            </a:r>
          </a:p>
          <a:p>
            <a:r>
              <a:rPr lang="ru-RU" sz="3200" dirty="0" smtClean="0"/>
              <a:t> Гражданско-правовую</a:t>
            </a:r>
          </a:p>
          <a:p>
            <a:r>
              <a:rPr lang="ru-RU" sz="3200" dirty="0" smtClean="0"/>
              <a:t> Административную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Уголовную </a:t>
            </a:r>
            <a:r>
              <a:rPr lang="ru-RU" sz="3200" dirty="0" smtClean="0"/>
              <a:t>ответственность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400" dirty="0" smtClean="0"/>
              <a:t>информация, составляющая коммерческую тайну, - научно-техническая, технологическая, производственная, финансово-экономическая или иная информация (в том числе составляющая секреты производства (ноу-хау), которая имеет действительную или потенциальную коммерческую ценность в силу неизвестности ее третьим лицам, к которой нет свободного доступа на законном основании и в отношении которой обладателем такой информации введен режим коммерческой тайны;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Ответственность за нарушение настоящего Федерального закона</a:t>
            </a:r>
            <a:endParaRPr lang="ru-RU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46"/>
            <a:ext cx="7858125" cy="5384817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ответственность в соответствии с </a:t>
            </a:r>
            <a:r>
              <a:rPr lang="ru-RU" sz="3200" dirty="0" smtClean="0"/>
              <a:t>законодательством РФ : </a:t>
            </a:r>
          </a:p>
          <a:p>
            <a:r>
              <a:rPr lang="ru-RU" sz="3200" dirty="0" smtClean="0"/>
              <a:t> Работник</a:t>
            </a:r>
          </a:p>
          <a:p>
            <a:r>
              <a:rPr lang="ru-RU" sz="3200" dirty="0" smtClean="0"/>
              <a:t> Органы государственной власти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Лицо, которое использовало </a:t>
            </a:r>
            <a:r>
              <a:rPr lang="ru-RU" sz="3200" dirty="0" smtClean="0"/>
              <a:t>информацию, </a:t>
            </a:r>
            <a:r>
              <a:rPr lang="ru-RU" sz="3200" dirty="0" smtClean="0"/>
              <a:t>получило доступ к ней в результате случайности или ошибки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Уголовную </a:t>
            </a:r>
            <a:r>
              <a:rPr lang="ru-RU" sz="3200" dirty="0" smtClean="0"/>
              <a:t>ответственность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40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обладатель информации, составляющей коммерческую тайну, - лицо, которое владеет информацией, составляющей коммерческую тайну, на законном основании, ограничило доступ к этой информации и установило в отношении ее режим коммерческой тайны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  доступ </a:t>
            </a:r>
            <a:r>
              <a:rPr lang="ru-RU" sz="3200" dirty="0" smtClean="0"/>
              <a:t>к информации, составляющей коммерческую тайну, - ознакомление определенных лиц с информацией, составляющей коммерческую тайну, с согласия ее обладателя или на ином законном основании при условии сохранения конфиденциальности этой информации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   передача </a:t>
            </a:r>
            <a:r>
              <a:rPr lang="ru-RU" sz="2800" dirty="0" smtClean="0"/>
              <a:t>информации, составляющей коммерческую тайну, - передача информации, составляющей коммерческую тайну и зафиксированной на материальном носителе, ее обладателем контрагенту на основании договора в объеме и на условиях, которые предусмотрены договором, включая условие о принятии контрагентом установленных договором мер по охране ее конфиденциальности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   </a:t>
            </a:r>
            <a:r>
              <a:rPr lang="ru-RU" sz="2800" dirty="0" smtClean="0"/>
              <a:t>контрагент - сторона гражданско-правового договора, которой обладатель информации, составляющей коммерческую тайну, передал эту информацию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Основные </a:t>
            </a:r>
            <a:r>
              <a:rPr lang="ru-RU" sz="3600" i="1" dirty="0" smtClean="0"/>
              <a:t>Определения</a:t>
            </a: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2800" dirty="0" smtClean="0"/>
              <a:t>   </a:t>
            </a:r>
            <a:r>
              <a:rPr lang="ru-RU" sz="2800" dirty="0" smtClean="0"/>
              <a:t>предоставление информации, составляющей коммерческую тайну, - передача информации, составляющей коммерческую тайну и зафиксированной на материальном носителе, ее обладателем органам государственной власти, иным государственным органам, органам местного самоуправления в целях выполнения их функций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6671</TotalTime>
  <Words>1389</Words>
  <Application>Microsoft Office PowerPoint</Application>
  <PresentationFormat>Экран (4:3)</PresentationFormat>
  <Paragraphs>175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Opulent</vt:lpstr>
      <vt:lpstr>Коммерческая тайна</vt:lpstr>
      <vt:lpstr>Законодательный документ</vt:lpstr>
      <vt:lpstr>Основные Определения</vt:lpstr>
      <vt:lpstr>Основные Определения</vt:lpstr>
      <vt:lpstr>Основные Определения</vt:lpstr>
      <vt:lpstr>Основные Определения</vt:lpstr>
      <vt:lpstr>Основные Определения</vt:lpstr>
      <vt:lpstr>Основные Определения</vt:lpstr>
      <vt:lpstr>Основные Определения</vt:lpstr>
      <vt:lpstr>Основные Определения</vt:lpstr>
      <vt:lpstr>Право на отнесение информации к информации, составляющей коммерческую тайну, и способы получения такой информации</vt:lpstr>
      <vt:lpstr>Право на отнесение информации к информации, составляющей коммерческую тайну, и способы получения такой информации</vt:lpstr>
      <vt:lpstr>Право на отнесение информации к информации, составляющей коммерческую тайну, и способы получения такой информации</vt:lpstr>
      <vt:lpstr>Сведения не составляющие коммерческую тайну</vt:lpstr>
      <vt:lpstr>Сведения не составляющие коммерческую тайну</vt:lpstr>
      <vt:lpstr>Сведения не составляющие коммерческую тайну</vt:lpstr>
      <vt:lpstr>Сведения не составляющие коммерческую тайну</vt:lpstr>
      <vt:lpstr>Сведения не составляющие коммерческую тайну</vt:lpstr>
      <vt:lpstr>Сведения не составляющие коммерческую тайну</vt:lpstr>
      <vt:lpstr>Сведения не составляющие коммерческую тайну</vt:lpstr>
      <vt:lpstr>Предоставление информации, составляющей коммерческую тайну</vt:lpstr>
      <vt:lpstr>Права обладателя информации</vt:lpstr>
      <vt:lpstr>Права обладателя информации</vt:lpstr>
      <vt:lpstr>Права обладателя информации</vt:lpstr>
      <vt:lpstr>Права обладателя информации</vt:lpstr>
      <vt:lpstr>Права обладателя информации</vt:lpstr>
      <vt:lpstr>Охрана конфиденциальности информации</vt:lpstr>
      <vt:lpstr>Охрана конфиденциальности информации</vt:lpstr>
      <vt:lpstr>Охрана конфиденциальности информации</vt:lpstr>
      <vt:lpstr>Интересы общества в информационной сфере</vt:lpstr>
      <vt:lpstr>Меры по охране конфиденциальности информации</vt:lpstr>
      <vt:lpstr>Охрана конфиденциальности информации в рамках трудовых отношений</vt:lpstr>
      <vt:lpstr>Охрана конфиденциальности информации в рамках трудовых отношений</vt:lpstr>
      <vt:lpstr>Охрана конфиденциальности информации в рамках трудовых отношений</vt:lpstr>
      <vt:lpstr>Охрана конфиденциальности информации в рамках трудовых отношений</vt:lpstr>
      <vt:lpstr>Охрана конфиденциальности информации в рамках трудовых отношений</vt:lpstr>
      <vt:lpstr>Охрана конфиденциальности информации в рамках трудовых отношений</vt:lpstr>
      <vt:lpstr>Охран конфиденциальности информации при ее предоставлении</vt:lpstr>
      <vt:lpstr>Ответственность за нарушение настоящего Федерального закона</vt:lpstr>
      <vt:lpstr>Ответственность за нарушение настоящего Федерального закона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Сергей</cp:lastModifiedBy>
  <cp:revision>217</cp:revision>
  <dcterms:created xsi:type="dcterms:W3CDTF">2008-10-24T21:00:09Z</dcterms:created>
  <dcterms:modified xsi:type="dcterms:W3CDTF">2009-07-10T09:42:34Z</dcterms:modified>
</cp:coreProperties>
</file>